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98" r:id="rId2"/>
    <p:sldId id="299" r:id="rId3"/>
    <p:sldId id="296" r:id="rId4"/>
    <p:sldId id="287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D18-130E-466B-A0D5-D3DFC1EF458B}" type="datetimeFigureOut">
              <a:rPr lang="fa-IR" smtClean="0"/>
              <a:t>1443/06/21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5B78-EE73-4548-9729-298E60636E3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8981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D18-130E-466B-A0D5-D3DFC1EF458B}" type="datetimeFigureOut">
              <a:rPr lang="fa-IR" smtClean="0"/>
              <a:t>1443/06/21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5B78-EE73-4548-9729-298E60636E3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542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D18-130E-466B-A0D5-D3DFC1EF458B}" type="datetimeFigureOut">
              <a:rPr lang="fa-IR" smtClean="0"/>
              <a:t>1443/06/21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5B78-EE73-4548-9729-298E60636E3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78094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D18-130E-466B-A0D5-D3DFC1EF458B}" type="datetimeFigureOut">
              <a:rPr lang="fa-IR" smtClean="0"/>
              <a:t>1443/06/21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5B78-EE73-4548-9729-298E60636E3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4539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D18-130E-466B-A0D5-D3DFC1EF458B}" type="datetimeFigureOut">
              <a:rPr lang="fa-IR" smtClean="0"/>
              <a:t>1443/06/21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5B78-EE73-4548-9729-298E60636E3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0207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D18-130E-466B-A0D5-D3DFC1EF458B}" type="datetimeFigureOut">
              <a:rPr lang="fa-IR" smtClean="0"/>
              <a:t>1443/06/21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5B78-EE73-4548-9729-298E60636E3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8802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D18-130E-466B-A0D5-D3DFC1EF458B}" type="datetimeFigureOut">
              <a:rPr lang="fa-IR" smtClean="0"/>
              <a:t>1443/06/21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5B78-EE73-4548-9729-298E60636E3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8211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D18-130E-466B-A0D5-D3DFC1EF458B}" type="datetimeFigureOut">
              <a:rPr lang="fa-IR" smtClean="0"/>
              <a:t>1443/06/21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5B78-EE73-4548-9729-298E60636E3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6851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D18-130E-466B-A0D5-D3DFC1EF458B}" type="datetimeFigureOut">
              <a:rPr lang="fa-IR" smtClean="0"/>
              <a:t>1443/06/21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5B78-EE73-4548-9729-298E60636E3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94189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D18-130E-466B-A0D5-D3DFC1EF458B}" type="datetimeFigureOut">
              <a:rPr lang="fa-IR" smtClean="0"/>
              <a:t>1443/06/21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5B78-EE73-4548-9729-298E60636E3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9116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D18-130E-466B-A0D5-D3DFC1EF458B}" type="datetimeFigureOut">
              <a:rPr lang="fa-IR" smtClean="0"/>
              <a:t>1443/06/21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5B78-EE73-4548-9729-298E60636E3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30571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AD18-130E-466B-A0D5-D3DFC1EF458B}" type="datetimeFigureOut">
              <a:rPr lang="fa-IR" smtClean="0"/>
              <a:t>1443/06/21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55B78-EE73-4548-9729-298E60636E3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9291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b="1" dirty="0" smtClean="0"/>
              <a:t>موانع </a:t>
            </a:r>
            <a:r>
              <a:rPr lang="fa-IR" b="1" dirty="0"/>
              <a:t>فهم </a:t>
            </a:r>
            <a:r>
              <a:rPr lang="fa-IR" b="1" dirty="0" smtClean="0"/>
              <a:t>قرآن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fa-IR" b="1" dirty="0">
                <a:cs typeface="+mj-cs"/>
              </a:rPr>
              <a:t>جهل و استكبار، دو </a:t>
            </a:r>
            <a:r>
              <a:rPr lang="fa-IR" b="1" dirty="0" smtClean="0">
                <a:cs typeface="+mj-cs"/>
              </a:rPr>
              <a:t>مانع فهم قرآن ؛ </a:t>
            </a:r>
          </a:p>
          <a:p>
            <a:pPr algn="just"/>
            <a:r>
              <a:rPr lang="fa-IR" b="1" dirty="0" smtClean="0">
                <a:cs typeface="+mj-cs"/>
              </a:rPr>
              <a:t>خداي </a:t>
            </a:r>
            <a:r>
              <a:rPr lang="fa-IR" b="1" dirty="0">
                <a:cs typeface="+mj-cs"/>
              </a:rPr>
              <a:t>سبحان مي‏</a:t>
            </a:r>
            <a:r>
              <a:rPr lang="fa-IR" b="1" dirty="0" smtClean="0">
                <a:cs typeface="+mj-cs"/>
              </a:rPr>
              <a:t>فرمايد:«سأصرف </a:t>
            </a:r>
            <a:r>
              <a:rPr lang="fa-IR" b="1" dirty="0">
                <a:cs typeface="+mj-cs"/>
              </a:rPr>
              <a:t>عن آياتي الذين يتكبّرون في </a:t>
            </a:r>
            <a:r>
              <a:rPr lang="fa-IR" b="1" dirty="0" smtClean="0">
                <a:cs typeface="+mj-cs"/>
              </a:rPr>
              <a:t>الأرض»(اعرف.146) </a:t>
            </a:r>
            <a:r>
              <a:rPr lang="fa-IR" b="1" dirty="0">
                <a:cs typeface="+mj-cs"/>
              </a:rPr>
              <a:t>كسي كه عمداً كبر طلب باشد و خضوع در برابر حق نداشته باشد، من قلبش را از درك معارف ديني منصرف مي‏كنم (ثم انصرفوا صرف الله </a:t>
            </a:r>
            <a:r>
              <a:rPr lang="fa-IR" b="1" dirty="0" smtClean="0">
                <a:cs typeface="+mj-cs"/>
              </a:rPr>
              <a:t>قلوبهم)«توبه 127» </a:t>
            </a:r>
            <a:r>
              <a:rPr lang="fa-IR" b="1" dirty="0">
                <a:cs typeface="+mj-cs"/>
              </a:rPr>
              <a:t>چون آنها نخست به دليل ضعف دروني خود از آيات الهي روي‏گردان شدند، خدا نيز قلوب آنان را از ادراك مفاهيم قرآن منصرف كرد و چنين گروهي نه قرآن را مي‏فهمند و نه بر فرض فهميدن، از آن بهره‏مند مي‏شوند. آنها هميشه در فكر متاع زودگذر دنيا هستند (يأخذون عَرَض هذا الأدني</a:t>
            </a:r>
            <a:r>
              <a:rPr lang="fa-IR" b="1" dirty="0" smtClean="0">
                <a:cs typeface="+mj-cs"/>
              </a:rPr>
              <a:t>)«اعراف.169»</a:t>
            </a:r>
            <a:endParaRPr lang="en-US" dirty="0">
              <a:cs typeface="+mj-cs"/>
            </a:endParaRPr>
          </a:p>
          <a:p>
            <a:pPr algn="just"/>
            <a:r>
              <a:rPr lang="fa-IR" b="1" dirty="0" smtClean="0">
                <a:cs typeface="+mj-cs"/>
              </a:rPr>
              <a:t>(</a:t>
            </a:r>
            <a:r>
              <a:rPr lang="fa-IR" b="1" dirty="0">
                <a:cs typeface="+mj-cs"/>
              </a:rPr>
              <a:t>وقالوا قلوبنا في أكنّةٍ مما تدعونا إليه وفي آذاننا وقْر ومن بيننا وبينك </a:t>
            </a:r>
            <a:r>
              <a:rPr lang="fa-IR" b="1" dirty="0" smtClean="0">
                <a:cs typeface="+mj-cs"/>
              </a:rPr>
              <a:t>حجاب)«فصلت.5» </a:t>
            </a:r>
            <a:r>
              <a:rPr lang="fa-IR" b="1" dirty="0">
                <a:cs typeface="+mj-cs"/>
              </a:rPr>
              <a:t>قلب ما در غلاف و در پوشش است نسبت به آنچه تو ما را بدان مي‏خواني و در گوشهايمان وقر و سنگيني وجود دارد و منطق تو را نمي‏فهميم. بين ما و بين تو حجاب و پرده‏اي است كه رابطه تفهيم و تفاهيم دوطرفه را قطع مي‏كند. نوح(سلام الله عليه) نيز از اين استكبار و نفهمي كافران زمان خود به درگاه خداي سبحان شكايت مي‏كند: (وإني كلّما دعوتهم لتغْفر لهم جعلوا أصابعهم في آذانهم واسْتغشْوا ثيابهم وأصرّوا واسْتكبروا اسْتكباراً</a:t>
            </a:r>
            <a:r>
              <a:rPr lang="fa-IR" b="1" dirty="0" smtClean="0">
                <a:cs typeface="+mj-cs"/>
              </a:rPr>
              <a:t>)[</a:t>
            </a:r>
            <a:r>
              <a:rPr lang="fa-IR" b="1" dirty="0">
                <a:cs typeface="+mj-cs"/>
              </a:rPr>
              <a:t>قرآن در قرآن -  صفحه </a:t>
            </a:r>
            <a:r>
              <a:rPr lang="fa-IR" b="1" dirty="0" smtClean="0">
                <a:cs typeface="+mj-cs"/>
              </a:rPr>
              <a:t>464-465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6853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/>
              <a:t>موانع فهم قرآن 2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fa-IR" sz="2000" b="1" dirty="0"/>
              <a:t>حجاب دل، گناه و خودبيني</a:t>
            </a:r>
            <a:endParaRPr lang="en-US" sz="2000" b="1" dirty="0"/>
          </a:p>
          <a:p>
            <a:pPr algn="just"/>
            <a:r>
              <a:rPr lang="fa-IR" sz="2000" b="1" dirty="0"/>
              <a:t>گناه، حجاب است و تار و پودهاي پرده حجاب، خودبيني است كه هيچ حجابي بدتر از آن نيست. امام موسي بن جعفر(سلام الله عليه) چنين </a:t>
            </a:r>
            <a:r>
              <a:rPr lang="fa-IR" sz="2000" b="1" dirty="0" smtClean="0"/>
              <a:t>فرمود:بين </a:t>
            </a:r>
            <a:r>
              <a:rPr lang="fa-IR" sz="2000" b="1" dirty="0"/>
              <a:t>خداي سبحان و خلق او غير از خود خلق، حجاب ديگري نيست. خداوند بدون حجاب محجوب و بدون ساتر، مستور و پنهان </a:t>
            </a:r>
            <a:r>
              <a:rPr lang="fa-IR" sz="2000" b="1" dirty="0" smtClean="0"/>
              <a:t>است.اگر </a:t>
            </a:r>
            <a:r>
              <a:rPr lang="fa-IR" sz="2000" b="1" dirty="0"/>
              <a:t>حجابي در ميان است، همان خودبيني خلق است و اگر پرده‏اي آويخته باشد، همان غرور مخلوق است وگرنه آن پري روي، پرده‏اي ندارد:</a:t>
            </a:r>
            <a:endParaRPr lang="en-US" sz="2000" b="1" dirty="0"/>
          </a:p>
          <a:p>
            <a:pPr algn="just"/>
            <a:r>
              <a:rPr lang="fa-IR" sz="2000" b="1" dirty="0" smtClean="0"/>
              <a:t>    ميان </a:t>
            </a:r>
            <a:r>
              <a:rPr lang="fa-IR" sz="2000" b="1" dirty="0"/>
              <a:t>عاشق و معشوق هيچ حايل نيست  </a:t>
            </a:r>
            <a:r>
              <a:rPr lang="fa-IR" sz="2000" b="1" dirty="0" smtClean="0"/>
              <a:t>        تو </a:t>
            </a:r>
            <a:r>
              <a:rPr lang="fa-IR" sz="2000" b="1" dirty="0"/>
              <a:t>خود حجاب خودي حافظ از ميان </a:t>
            </a:r>
            <a:r>
              <a:rPr lang="fa-IR" sz="2000" b="1" dirty="0" smtClean="0"/>
              <a:t>برخيز</a:t>
            </a:r>
            <a:endParaRPr lang="en-US" sz="2000" b="1" dirty="0"/>
          </a:p>
          <a:p>
            <a:pPr algn="just"/>
            <a:r>
              <a:rPr lang="fa-IR" sz="2000" b="1" dirty="0"/>
              <a:t>اگر انسان سخن رسول الله را نمي‏شنود و قرآن را نمي‏فهمد بايد بداند كه در حجاب گناه است و ميزان نفهميدنش به مقدار حجابش بستگي‏دارد. هر چه بيشتر در دنيا و گناهان خود غوطه‏ور باشد، به همان اندازه از فهم قرآن محجوب است و هر اندازه از شهوت حيواني لذت مي‏برد، از لذّت قرآني محروم مي‏شود؛ زيرا فرمود (فلما زاغوا أزاغ الله قلوبهم</a:t>
            </a:r>
            <a:r>
              <a:rPr lang="fa-IR" sz="2000" b="1" dirty="0" smtClean="0"/>
              <a:t>)«صف.5»، </a:t>
            </a:r>
            <a:r>
              <a:rPr lang="fa-IR" sz="2000" b="1" dirty="0"/>
              <a:t>(ثم انصرفوا صرف الله قلوبهم</a:t>
            </a:r>
            <a:r>
              <a:rPr lang="fa-IR" sz="2000" b="1" dirty="0" smtClean="0"/>
              <a:t>)«توبه .127»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5160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a-IR" dirty="0" smtClean="0"/>
              <a:t>روشن بودن قرآن</a:t>
            </a:r>
            <a:br>
              <a:rPr lang="fa-IR" dirty="0" smtClean="0"/>
            </a:br>
            <a:r>
              <a:rPr lang="fa-IR" dirty="0" smtClean="0"/>
              <a:t>(در بیان معصومین.ع.)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fa-IR" b="1" dirty="0" smtClean="0"/>
              <a:t>امام </a:t>
            </a:r>
            <a:r>
              <a:rPr lang="fa-IR" b="1" dirty="0"/>
              <a:t>باقر(سلام الله عليه) در اين باره مي‏فرمايد: «فمن زعم أن كتاب الله مبهم فقد هلك وأهْلك</a:t>
            </a:r>
            <a:r>
              <a:rPr lang="fa-IR" b="1" dirty="0" smtClean="0"/>
              <a:t>»[</a:t>
            </a:r>
            <a:r>
              <a:rPr lang="fa-IR" b="1" dirty="0"/>
              <a:t>[2] ـ بحار، ج 89، ص90</a:t>
            </a:r>
            <a:r>
              <a:rPr lang="fa-IR" b="1" dirty="0" smtClean="0"/>
              <a:t>2</a:t>
            </a:r>
            <a:r>
              <a:rPr lang="fa-IR" b="1" dirty="0"/>
              <a:t>]: هر كس گمان كند كتاب خدا مبهم است، پس به طور قطع هلاك شده و ديگران را هلاك گردانيده است؛ هم خود او درباره شناخت قرآن گمراه شده و هم ديگران را به گمراهي كشانده است. قرآن كريم «تبيان كلّ شي‏ء» است و اين افكار انسانهاي عادي است كه مانع شناخت كامل آن مي‏گردد. چشم قوي و توانايي مي‏خواهد كه بتواند نور اين خورشيد الهي را دريابد و اگر نتوانستيم آن را بفهميم به فرموده اميرالمؤمنين(سلام الله عليه) بايد فكر و نظر خود را زير سؤال ببريم «</a:t>
            </a:r>
            <a:r>
              <a:rPr lang="fa-IR" b="1" dirty="0" smtClean="0"/>
              <a:t>واتّهِمواعليه </a:t>
            </a:r>
            <a:r>
              <a:rPr lang="fa-IR" b="1" dirty="0"/>
              <a:t>آرائكم</a:t>
            </a:r>
            <a:r>
              <a:rPr lang="fa-IR" b="1" dirty="0" smtClean="0"/>
              <a:t>»[</a:t>
            </a:r>
            <a:r>
              <a:rPr lang="fa-IR" b="1" dirty="0"/>
              <a:t>ـ مجمع‏البيان، ج 1، ص 112. </a:t>
            </a:r>
            <a:r>
              <a:rPr lang="fa-IR" b="1" dirty="0" smtClean="0"/>
              <a:t>1</a:t>
            </a:r>
            <a:r>
              <a:rPr lang="fa-IR" b="1" dirty="0"/>
              <a:t>]. و هرگز رأي متّهم خود را بر قرآن تحميل نكنيم و آن را به رأي خويش تفسير نكنيم.[قرآن در قرآن -  </a:t>
            </a:r>
            <a:r>
              <a:rPr lang="fa-IR" b="1" dirty="0" smtClean="0"/>
              <a:t>صفحه357-358</a:t>
            </a:r>
            <a:r>
              <a:rPr lang="fa-IR" b="1" dirty="0"/>
              <a:t>]</a:t>
            </a: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64169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/>
              <a:t>اسرار ماندگاری قرآن2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lvl="0"/>
            <a:r>
              <a:rPr lang="fa-IR" b="1" dirty="0"/>
              <a:t> </a:t>
            </a:r>
            <a:r>
              <a:rPr lang="fa-IR" b="1" dirty="0" smtClean="0"/>
              <a:t>2. پیوند </a:t>
            </a:r>
            <a:r>
              <a:rPr lang="fa-IR" b="1" dirty="0"/>
              <a:t>با عترت </a:t>
            </a:r>
            <a:endParaRPr lang="en-US" b="1" dirty="0"/>
          </a:p>
          <a:p>
            <a:r>
              <a:rPr lang="fa-IR" b="1" dirty="0"/>
              <a:t>       فلسفه پیوند با عترت </a:t>
            </a:r>
            <a:endParaRPr lang="en-US" b="1" dirty="0"/>
          </a:p>
          <a:p>
            <a:r>
              <a:rPr lang="fa-IR" b="1" dirty="0"/>
              <a:t>       وَ ما أَرْسَلْنا مِنْ قَبْلِكَ إِلاَّ رِجالاً نُوحِي إِلَيْهِمْ فَسْئَلُوا أَهْلَ الذِّكْرِ إِنْ كُنْتُمْ لا تَعْلَمُونَ (43) بِالْبَيِّناتِ وَ الزُّبُرِ وَ أَنْزَلْنا إِلَيْكَ الذِّكْرَ لِتُبَيِّنَ لِلنَّاسِ ما نُزِّلَ إِلَيْهِمْ وَ لَعَلَّهُمْ يَتَفَكَّرُونَ</a:t>
            </a:r>
            <a:endParaRPr lang="en-US" b="1" dirty="0"/>
          </a:p>
          <a:p>
            <a:r>
              <a:rPr lang="fa-IR" b="1" dirty="0"/>
              <a:t>         </a:t>
            </a:r>
            <a:r>
              <a:rPr lang="fa-IR" b="1" dirty="0" smtClean="0"/>
              <a:t> </a:t>
            </a:r>
            <a:r>
              <a:rPr lang="fa-IR" b="1" dirty="0"/>
              <a:t>حدیث ثقلین </a:t>
            </a:r>
            <a:r>
              <a:rPr lang="fa-IR" b="1" dirty="0" smtClean="0"/>
              <a:t>: و انهما لن یفترقا ..</a:t>
            </a:r>
            <a:endParaRPr lang="en-US" b="1" dirty="0"/>
          </a:p>
          <a:p>
            <a:r>
              <a:rPr lang="fa-IR" b="1" dirty="0" smtClean="0"/>
              <a:t>     </a:t>
            </a:r>
            <a:r>
              <a:rPr lang="fa-IR" b="1" dirty="0"/>
              <a:t>ثمرات پیوند 	</a:t>
            </a:r>
            <a:endParaRPr lang="en-US" b="1" dirty="0"/>
          </a:p>
          <a:p>
            <a:r>
              <a:rPr lang="fa-IR" b="1" dirty="0"/>
              <a:t>               تفسیر آیات </a:t>
            </a:r>
            <a:endParaRPr lang="en-US" b="1" dirty="0"/>
          </a:p>
          <a:p>
            <a:r>
              <a:rPr lang="fa-IR" b="1" dirty="0"/>
              <a:t>              آموزش ضوابط تفسیر </a:t>
            </a:r>
            <a:endParaRPr lang="en-US" b="1" dirty="0"/>
          </a:p>
          <a:p>
            <a:r>
              <a:rPr lang="fa-IR" b="1" dirty="0"/>
              <a:t>              با رهبری سیاسی </a:t>
            </a:r>
            <a:endParaRPr lang="en-US" b="1" dirty="0"/>
          </a:p>
          <a:p>
            <a:r>
              <a:rPr lang="fa-IR" b="1" dirty="0"/>
              <a:t>                   تبیین کار بردی آیات </a:t>
            </a:r>
            <a:endParaRPr lang="en-US" b="1" dirty="0"/>
          </a:p>
          <a:p>
            <a:r>
              <a:rPr lang="fa-IR" b="1" dirty="0"/>
              <a:t>                  رهبری به سوی کرامت انسانی </a:t>
            </a:r>
            <a:endParaRPr lang="en-US" b="1" dirty="0"/>
          </a:p>
          <a:p>
            <a:r>
              <a:rPr lang="fa-IR" b="1" dirty="0"/>
              <a:t>             تأمین حضور همیشگی انسان کامل به عنوان اسوۀ نیکو  </a:t>
            </a:r>
            <a:endParaRPr lang="en-US" b="1" dirty="0"/>
          </a:p>
          <a:p>
            <a:r>
              <a:rPr lang="fa-IR" b="1" dirty="0"/>
              <a:t>             </a:t>
            </a:r>
            <a:r>
              <a:rPr lang="fa-IR" b="1" dirty="0" smtClean="0"/>
              <a:t> </a:t>
            </a:r>
            <a:r>
              <a:rPr lang="fa-IR" b="1" dirty="0"/>
              <a:t>سورۀ قدر  «تَنَزَّلُ الْمَلائِكَةُ وَ الرُّوحُ فِيها بِإِذْنِ رَبِّهِمْ مِنْ كُلِّ أَمْرٍ</a:t>
            </a:r>
            <a:endParaRPr lang="en-US" b="1" dirty="0"/>
          </a:p>
          <a:p>
            <a:r>
              <a:rPr lang="fa-IR" b="1" dirty="0"/>
              <a:t>             </a:t>
            </a:r>
            <a:r>
              <a:rPr lang="fa-IR" b="1" dirty="0" smtClean="0"/>
              <a:t> </a:t>
            </a:r>
            <a:r>
              <a:rPr lang="fa-IR" b="1" dirty="0"/>
              <a:t>يَوْمَ نَدْعُواْ كُلَّ أُنَاسِ  بِإِمَامِهِمْ  فَمَنْ أُوتىِ‏َ كِتَابَهُ بِيَمِينِهِ فَأُوْلَئكَ يَقْرَءُونَ كِتَابَهُمْ وَ لَا يُظْلَمُونَ فَتِيلًا(71 </a:t>
            </a:r>
            <a:endParaRPr lang="en-US" b="1" dirty="0"/>
          </a:p>
          <a:p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77784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695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موانع فهم قرآن</vt:lpstr>
      <vt:lpstr>موانع فهم قرآن 2</vt:lpstr>
      <vt:lpstr>روشن بودن قرآن (در بیان معصومین.ع.)</vt:lpstr>
      <vt:lpstr>اسرار ماندگاری قرآن2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جایگاه قرآن</dc:title>
  <dc:creator>Pishgam Rayaneh</dc:creator>
  <cp:lastModifiedBy>Moorche</cp:lastModifiedBy>
  <cp:revision>71</cp:revision>
  <dcterms:created xsi:type="dcterms:W3CDTF">2012-04-29T08:05:08Z</dcterms:created>
  <dcterms:modified xsi:type="dcterms:W3CDTF">2022-01-24T00:42:53Z</dcterms:modified>
</cp:coreProperties>
</file>